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9"/>
  </p:notesMasterIdLst>
  <p:handoutMasterIdLst>
    <p:handoutMasterId r:id="rId10"/>
  </p:handoutMasterIdLst>
  <p:sldIdLst>
    <p:sldId id="341" r:id="rId5"/>
    <p:sldId id="379" r:id="rId6"/>
    <p:sldId id="376" r:id="rId7"/>
    <p:sldId id="378" r:id="rId8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B1D254"/>
    <a:srgbClr val="FFFFFF"/>
    <a:srgbClr val="FF6600"/>
    <a:srgbClr val="1A4669"/>
    <a:srgbClr val="C6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227" autoAdjust="0"/>
    <p:restoredTop sz="94679" autoAdjust="0"/>
  </p:normalViewPr>
  <p:slideViewPr>
    <p:cSldViewPr snapToGrid="0">
      <p:cViewPr varScale="1">
        <p:scale>
          <a:sx n="108" d="100"/>
          <a:sy n="108" d="100"/>
        </p:scale>
        <p:origin x="468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5950168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7421529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750924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949064282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58289" y="52301"/>
            <a:ext cx="3524250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1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</a:t>
            </a:r>
            <a:r>
              <a:rPr lang="en-GB" sz="11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TSG-SA Meeting </a:t>
            </a:r>
            <a:r>
              <a:rPr lang="en-GB" sz="11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#101</a:t>
            </a:r>
            <a:r>
              <a:rPr lang="sv-SE" altLang="en-US" sz="1600" b="1" dirty="0">
                <a:latin typeface="Arial "/>
              </a:rPr>
              <a:t>	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zh-CN" sz="11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11 - 15 September 2023, Bangalore, India</a:t>
            </a:r>
            <a:endParaRPr lang="zh-CN" altLang="zh-CN" sz="1100" b="1" kern="1200" dirty="0" smtClean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1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  <p:sldLayoutId id="2147485164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sa/WG2_Arch/TSGS2_158_Goteborg_2023-08/Docs/S2-2310028.zip" TargetMode="External"/><Relationship Id="rId3" Type="http://schemas.openxmlformats.org/officeDocument/2006/relationships/hyperlink" Target="https://www.3gpp.org/ftp/tsg_sa/WG2_Arch/TSGS2_158_Goteborg_2023-08/Docs/S2-2310031.zip" TargetMode="External"/><Relationship Id="rId7" Type="http://schemas.openxmlformats.org/officeDocument/2006/relationships/hyperlink" Target="https://www.3gpp.org/ftp/tsg_sa/WG2_Arch/TSGS2_158_Goteborg_2023-08/Docs/S2-2310033.zip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sa/WG2_Arch/TSGS2_158_Goteborg_2023-08/Docs/S2-2310034.zip" TargetMode="External"/><Relationship Id="rId5" Type="http://schemas.openxmlformats.org/officeDocument/2006/relationships/hyperlink" Target="https://www.3gpp.org/ftp/tsg_sa/WG2_Arch/TSGS2_158_Goteborg_2023-08/Docs/S2-2310035.zip" TargetMode="External"/><Relationship Id="rId10" Type="http://schemas.openxmlformats.org/officeDocument/2006/relationships/hyperlink" Target="https://www.3gpp.org/ftp/tsg_sa/WG2_Arch/TSGS2_158_Goteborg_2023-08/Docs/S2-2310032.zip" TargetMode="External"/><Relationship Id="rId4" Type="http://schemas.openxmlformats.org/officeDocument/2006/relationships/hyperlink" Target="https://www.3gpp.org/ftp/tsg_sa/WG2_Arch/TSGS2_158_Goteborg_2023-08/Docs/S2-2309631.zip" TargetMode="External"/><Relationship Id="rId9" Type="http://schemas.openxmlformats.org/officeDocument/2006/relationships/hyperlink" Target="https://www.3gpp.org/ftp/tsg_sa/WG2_Arch/TSGS2_158_Goteborg_2023-08/Docs/S2-2310029.zip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GB" altLang="en-US" dirty="0"/>
              <a:t/>
            </a:r>
            <a:br>
              <a:rPr lang="en-GB" altLang="en-US" dirty="0"/>
            </a:br>
            <a:r>
              <a:rPr lang="en-US" altLang="en-US" dirty="0"/>
              <a:t>Proposal on TU management of the 2 SA2 R19 packages</a:t>
            </a:r>
            <a:endParaRPr lang="en-GB" altLang="en-US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 smtClean="0"/>
              <a:t>Xiaomi</a:t>
            </a:r>
            <a:endParaRPr lang="en-GB" altLang="en-US" dirty="0"/>
          </a:p>
        </p:txBody>
      </p:sp>
      <p:sp>
        <p:nvSpPr>
          <p:cNvPr id="2" name="矩形 1"/>
          <p:cNvSpPr/>
          <p:nvPr/>
        </p:nvSpPr>
        <p:spPr>
          <a:xfrm>
            <a:off x="5426586" y="4245253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/>
              <a:t>SP-231089</a:t>
            </a:r>
            <a:endParaRPr lang="zh-CN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AD883A0-CE4A-4C1E-B75B-798324E68F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AA546DB-8E38-428B-A436-56C92B24E8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0273" y="1816389"/>
            <a:ext cx="10515600" cy="3706956"/>
          </a:xfrm>
        </p:spPr>
        <p:txBody>
          <a:bodyPr/>
          <a:lstStyle/>
          <a:p>
            <a:r>
              <a:rPr lang="en-US" altLang="zh-CN" dirty="0" smtClean="0"/>
              <a:t>The </a:t>
            </a:r>
            <a:r>
              <a:rPr lang="en-US" altLang="zh-CN" dirty="0"/>
              <a:t>following principles </a:t>
            </a:r>
            <a:r>
              <a:rPr lang="en-US" altLang="zh-CN" dirty="0" smtClean="0"/>
              <a:t>were endorsed </a:t>
            </a:r>
            <a:r>
              <a:rPr lang="en-US" altLang="zh-CN" dirty="0"/>
              <a:t>for </a:t>
            </a:r>
            <a:r>
              <a:rPr lang="en-US" altLang="zh-CN" dirty="0" smtClean="0"/>
              <a:t>the </a:t>
            </a:r>
            <a:r>
              <a:rPr lang="en-GB" altLang="en-US" dirty="0"/>
              <a:t>SA2 Rel-19 </a:t>
            </a:r>
            <a:r>
              <a:rPr lang="en-GB" altLang="en-US" dirty="0" smtClean="0"/>
              <a:t>capacity </a:t>
            </a:r>
            <a:r>
              <a:rPr lang="en-US" altLang="zh-CN" dirty="0"/>
              <a:t>SA#100 </a:t>
            </a:r>
            <a:r>
              <a:rPr lang="en-GB" altLang="en-US" dirty="0" smtClean="0"/>
              <a:t>(</a:t>
            </a:r>
            <a:r>
              <a:rPr lang="en-US" altLang="zh-CN" dirty="0" smtClean="0"/>
              <a:t>SP-230758</a:t>
            </a:r>
            <a:r>
              <a:rPr lang="en-GB" altLang="en-US" dirty="0" smtClean="0"/>
              <a:t>)</a:t>
            </a:r>
            <a:endParaRPr lang="en-US" altLang="zh-CN" dirty="0" smtClean="0"/>
          </a:p>
          <a:p>
            <a:pPr lvl="1"/>
            <a:r>
              <a:rPr lang="en-US" altLang="zh-CN" sz="2000" dirty="0"/>
              <a:t>Max TUs: </a:t>
            </a:r>
            <a:r>
              <a:rPr lang="en-US" altLang="zh-CN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134</a:t>
            </a:r>
          </a:p>
          <a:p>
            <a:pPr lvl="2"/>
            <a:r>
              <a:rPr lang="en-US" altLang="zh-CN" sz="1600" dirty="0"/>
              <a:t>Additional buffer TUs: 48 (for TEI-19, Rel-18 alignment, 5G deployment issues, …)</a:t>
            </a:r>
          </a:p>
          <a:p>
            <a:pPr lvl="1"/>
            <a:r>
              <a:rPr lang="en-US" altLang="zh-CN" sz="2000" dirty="0"/>
              <a:t>Max number of SIs/WIs: 10 – 14</a:t>
            </a:r>
          </a:p>
          <a:p>
            <a:pPr lvl="2"/>
            <a:r>
              <a:rPr lang="en-US" altLang="en-US" sz="1600" dirty="0"/>
              <a:t>Note: one feature made up of SI+WI is counted as one item</a:t>
            </a:r>
            <a:endParaRPr lang="en-US" altLang="en-US" sz="2400" dirty="0"/>
          </a:p>
          <a:p>
            <a:pPr lvl="1"/>
            <a:r>
              <a:rPr lang="en-US" altLang="zh-CN" sz="2000" dirty="0"/>
              <a:t>Limit to 14 TUs available for any SI/WI</a:t>
            </a:r>
          </a:p>
          <a:p>
            <a:pPr lvl="2" indent="-285750"/>
            <a:r>
              <a:rPr lang="en-US" altLang="zh-CN" sz="1600" dirty="0"/>
              <a:t>Note: TU estimates is for the whole work done in Rel-19 (i.e. SID only, WID only, or SID + WID together)</a:t>
            </a:r>
            <a:endParaRPr lang="en-US" altLang="en-US" sz="1600" dirty="0"/>
          </a:p>
          <a:p>
            <a:r>
              <a:rPr lang="en-US" altLang="zh-CN" dirty="0" smtClean="0"/>
              <a:t> 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87653729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AD883A0-CE4A-4C1E-B75B-798324E68F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TU estimation of the 1st package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AA546DB-8E38-428B-A436-56C92B24E8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817" y="5033212"/>
            <a:ext cx="11231239" cy="1306934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1800" b="1" dirty="0" smtClean="0">
                <a:solidFill>
                  <a:srgbClr val="FF0000"/>
                </a:solidFill>
              </a:rPr>
              <a:t>Observations: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altLang="zh-CN" sz="1600" dirty="0" smtClean="0"/>
              <a:t>For some of the SIDs, total TU is over 14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altLang="zh-CN" sz="1600" dirty="0" smtClean="0"/>
              <a:t>Total TU of the first package is </a:t>
            </a:r>
            <a:r>
              <a:rPr lang="en-US" altLang="zh-CN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111, </a:t>
            </a:r>
            <a:r>
              <a:rPr lang="en-US" altLang="zh-CN" sz="1600" dirty="0" smtClean="0"/>
              <a:t>reminting </a:t>
            </a:r>
            <a:r>
              <a:rPr lang="en-US" altLang="zh-CN" sz="1600" dirty="0"/>
              <a:t>TU </a:t>
            </a:r>
            <a:r>
              <a:rPr lang="en-US" altLang="zh-CN" sz="1600" dirty="0"/>
              <a:t>for </a:t>
            </a:r>
            <a:r>
              <a:rPr lang="en-US" altLang="zh-CN" sz="1600" dirty="0"/>
              <a:t>the 2nd package is 134-111 = </a:t>
            </a:r>
            <a:r>
              <a:rPr lang="en-US" altLang="zh-CN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23</a:t>
            </a:r>
            <a:r>
              <a:rPr lang="en-US" altLang="zh-CN" sz="1600" dirty="0" smtClean="0"/>
              <a:t>. </a:t>
            </a:r>
            <a:r>
              <a:rPr lang="en-US" altLang="zh-CN" sz="1600" dirty="0"/>
              <a:t>The </a:t>
            </a:r>
            <a:r>
              <a:rPr lang="en-US" altLang="zh-CN" sz="1600" dirty="0" smtClean="0"/>
              <a:t>23 TU will be used for at least 5 SIDs of the 2</a:t>
            </a:r>
            <a:r>
              <a:rPr lang="en-US" altLang="zh-CN" sz="1600" baseline="30000" dirty="0" smtClean="0"/>
              <a:t>nd</a:t>
            </a:r>
            <a:r>
              <a:rPr lang="en-US" altLang="zh-CN" sz="1600" dirty="0" smtClean="0"/>
              <a:t> package.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altLang="zh-CN" sz="1600" dirty="0" smtClean="0"/>
              <a:t>TU </a:t>
            </a:r>
            <a:r>
              <a:rPr lang="en-US" altLang="zh-CN" sz="1600" dirty="0"/>
              <a:t>granularity of each sub-WT varies from 0.25 </a:t>
            </a:r>
            <a:r>
              <a:rPr lang="en-US" altLang="zh-CN" sz="1600" dirty="0"/>
              <a:t>TU (~3.75 </a:t>
            </a:r>
            <a:r>
              <a:rPr lang="en-US" altLang="zh-CN" sz="1600" dirty="0" err="1"/>
              <a:t>TDocs</a:t>
            </a:r>
            <a:r>
              <a:rPr lang="en-US" altLang="zh-CN" sz="1600" dirty="0"/>
              <a:t>) </a:t>
            </a:r>
            <a:r>
              <a:rPr lang="en-US" altLang="zh-CN" sz="1600" dirty="0"/>
              <a:t>to 1 TU </a:t>
            </a:r>
            <a:r>
              <a:rPr lang="en-US" altLang="zh-CN" sz="1600" dirty="0"/>
              <a:t>(~15 </a:t>
            </a:r>
            <a:r>
              <a:rPr lang="en-US" altLang="zh-CN" sz="1600" dirty="0" err="1"/>
              <a:t>TDocs</a:t>
            </a:r>
            <a:r>
              <a:rPr lang="en-US" altLang="zh-CN" sz="1600" dirty="0"/>
              <a:t>)</a:t>
            </a:r>
            <a:endParaRPr lang="en-US" altLang="zh-CN" sz="1600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8763512"/>
              </p:ext>
            </p:extLst>
          </p:nvPr>
        </p:nvGraphicFramePr>
        <p:xfrm>
          <a:off x="593817" y="1760220"/>
          <a:ext cx="10840622" cy="32729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14882">
                  <a:extLst>
                    <a:ext uri="{9D8B030D-6E8A-4147-A177-3AD203B41FA5}">
                      <a16:colId xmlns:a16="http://schemas.microsoft.com/office/drawing/2014/main" val="1554021893"/>
                    </a:ext>
                  </a:extLst>
                </a:gridCol>
                <a:gridCol w="6489577">
                  <a:extLst>
                    <a:ext uri="{9D8B030D-6E8A-4147-A177-3AD203B41FA5}">
                      <a16:colId xmlns:a16="http://schemas.microsoft.com/office/drawing/2014/main" val="731526410"/>
                    </a:ext>
                  </a:extLst>
                </a:gridCol>
                <a:gridCol w="1100831">
                  <a:extLst>
                    <a:ext uri="{9D8B030D-6E8A-4147-A177-3AD203B41FA5}">
                      <a16:colId xmlns:a16="http://schemas.microsoft.com/office/drawing/2014/main" val="100132369"/>
                    </a:ext>
                  </a:extLst>
                </a:gridCol>
                <a:gridCol w="1109709">
                  <a:extLst>
                    <a:ext uri="{9D8B030D-6E8A-4147-A177-3AD203B41FA5}">
                      <a16:colId xmlns:a16="http://schemas.microsoft.com/office/drawing/2014/main" val="137438176"/>
                    </a:ext>
                  </a:extLst>
                </a:gridCol>
                <a:gridCol w="825623">
                  <a:extLst>
                    <a:ext uri="{9D8B030D-6E8A-4147-A177-3AD203B41FA5}">
                      <a16:colId xmlns:a16="http://schemas.microsoft.com/office/drawing/2014/main" val="721610168"/>
                    </a:ext>
                  </a:extLst>
                </a:gridCol>
              </a:tblGrid>
              <a:tr h="35578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err="1" smtClean="0"/>
                        <a:t>Tdoc</a:t>
                      </a:r>
                      <a:r>
                        <a:rPr lang="en-US" altLang="zh-CN" sz="1400" dirty="0" smtClean="0"/>
                        <a:t> Number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Title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TU for TR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TU for</a:t>
                      </a:r>
                      <a:r>
                        <a:rPr lang="en-US" altLang="zh-CN" sz="1400" baseline="0" dirty="0" smtClean="0"/>
                        <a:t> </a:t>
                      </a:r>
                      <a:r>
                        <a:rPr lang="en-US" altLang="zh-CN" sz="1400" dirty="0" smtClean="0"/>
                        <a:t>TS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Total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78095470"/>
                  </a:ext>
                </a:extLst>
              </a:tr>
              <a:tr h="355784">
                <a:tc>
                  <a:txBody>
                    <a:bodyPr/>
                    <a:lstStyle/>
                    <a:p>
                      <a:pPr algn="ctr"/>
                      <a:r>
                        <a:rPr lang="en-US" sz="1100" b="1" i="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"/>
                        </a:rPr>
                        <a:t>S2-2310031</a:t>
                      </a:r>
                      <a:endParaRPr lang="en-US" sz="1100" b="1" i="0" u="sng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New </a:t>
                      </a:r>
                      <a:r>
                        <a:rPr lang="en-US" sz="11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SID on 5GS Enhancement for Energy Efficiency and Energy Saving as Service Criteria.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6.5</a:t>
                      </a:r>
                      <a:endParaRPr lang="zh-CN" altLang="en-US" sz="1100" b="0" i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6.5</a:t>
                      </a:r>
                      <a:endParaRPr lang="zh-CN" altLang="en-US" sz="1100" b="0" i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</a:t>
                      </a:r>
                      <a:endParaRPr lang="zh-CN" altLang="en-US" sz="1100" b="0" i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18187350"/>
                  </a:ext>
                </a:extLst>
              </a:tr>
              <a:tr h="355784">
                <a:tc>
                  <a:txBody>
                    <a:bodyPr/>
                    <a:lstStyle/>
                    <a:p>
                      <a:pPr algn="ctr"/>
                      <a:r>
                        <a:rPr lang="en-US" sz="1100" b="1" i="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4"/>
                        </a:rPr>
                        <a:t>S2-2309631</a:t>
                      </a:r>
                      <a:endParaRPr lang="en-US" sz="1100" b="1" i="0" u="sng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New SID on Study on Integration of satellite components in the 5G architecture Phase III.</a:t>
                      </a:r>
                      <a:endParaRPr lang="zh-CN" altLang="en-US" sz="1100" b="0" i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  <a:endParaRPr lang="zh-CN" altLang="en-US" sz="1100" b="0" i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  <a:endParaRPr lang="zh-CN" altLang="en-US" sz="1100" b="0" i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14</a:t>
                      </a:r>
                      <a:endParaRPr lang="zh-CN" altLang="en-US" sz="1100" b="0" i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87528780"/>
                  </a:ext>
                </a:extLst>
              </a:tr>
              <a:tr h="355784">
                <a:tc>
                  <a:txBody>
                    <a:bodyPr/>
                    <a:lstStyle/>
                    <a:p>
                      <a:pPr algn="ctr"/>
                      <a:r>
                        <a:rPr lang="en-US" sz="1100" b="1" i="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5"/>
                        </a:rPr>
                        <a:t>S2-2310035</a:t>
                      </a:r>
                      <a:endParaRPr lang="en-US" sz="1100" b="1" i="0" u="sng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New SID on 5GS XRM Ph2.</a:t>
                      </a:r>
                      <a:endParaRPr lang="zh-CN" altLang="en-US" sz="1100" b="0" i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  <a:endParaRPr lang="zh-CN" altLang="en-US" sz="1100" b="0" i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  <a:endParaRPr lang="zh-CN" altLang="en-US" sz="1100" b="0" i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14</a:t>
                      </a:r>
                      <a:endParaRPr lang="zh-CN" altLang="en-US" sz="1100" b="0" i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09476692"/>
                  </a:ext>
                </a:extLst>
              </a:tr>
              <a:tr h="409395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b="1" i="0" u="sng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6"/>
                        </a:rPr>
                        <a:t>S2-2310034</a:t>
                      </a:r>
                      <a:endParaRPr lang="zh-CN" altLang="en-US" sz="1100" b="1" i="0" u="sng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New SID on Artificial Intelligence (AI)/Machine Learning (ML) for 5GS Service to enable 5GC and Air interface Intelligence.</a:t>
                      </a:r>
                      <a:endParaRPr lang="zh-CN" altLang="en-US" sz="1100" b="0" i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  <a:endParaRPr lang="zh-CN" altLang="en-US" sz="1100" b="0" i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zh-CN" altLang="en-US" sz="1100" b="0" i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14</a:t>
                      </a:r>
                      <a:endParaRPr lang="zh-CN" altLang="en-US" sz="1100" b="0" i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0329649"/>
                  </a:ext>
                </a:extLst>
              </a:tr>
              <a:tr h="35578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b="1" i="0" u="sng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7"/>
                        </a:rPr>
                        <a:t>S2-2310033</a:t>
                      </a:r>
                      <a:endParaRPr lang="zh-CN" altLang="en-US" sz="1100" b="1" i="0" u="sng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New SID: Study on Architecture support of Ambient power-enabled Internet of Things.</a:t>
                      </a:r>
                      <a:endParaRPr lang="zh-CN" altLang="en-US" sz="1100" b="0" i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  <a:endParaRPr lang="zh-CN" altLang="en-US" sz="1100" b="0" i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  <a:endParaRPr lang="zh-CN" altLang="en-US" sz="1100" b="0" i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b="0" i="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24</a:t>
                      </a:r>
                      <a:endParaRPr lang="zh-CN" altLang="en-US" sz="1100" b="0" i="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70537854"/>
                  </a:ext>
                </a:extLst>
              </a:tr>
              <a:tr h="35578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b="1" i="0" u="sng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8"/>
                        </a:rPr>
                        <a:t>S2-2310028</a:t>
                      </a:r>
                      <a:endParaRPr lang="zh-CN" altLang="en-US" sz="1100" b="1" i="0" u="sng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New SID: Study on system architecture for next generation real time communication services phase 2.</a:t>
                      </a:r>
                      <a:endParaRPr lang="zh-CN" altLang="en-US" sz="1100" b="0" i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  <a:endParaRPr lang="zh-CN" altLang="en-US" sz="1100" b="0" i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zh-CN" altLang="en-US" sz="1100" b="0" i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b="0" i="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16</a:t>
                      </a:r>
                      <a:endParaRPr lang="zh-CN" altLang="en-US" sz="1100" b="0" i="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41941051"/>
                  </a:ext>
                </a:extLst>
              </a:tr>
              <a:tr h="355784">
                <a:tc>
                  <a:txBody>
                    <a:bodyPr/>
                    <a:lstStyle/>
                    <a:p>
                      <a:pPr algn="ctr"/>
                      <a:r>
                        <a:rPr lang="en-US" sz="1100" b="1" i="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9"/>
                        </a:rPr>
                        <a:t>S2-2310029</a:t>
                      </a:r>
                      <a:endParaRPr lang="en-US" sz="1100" b="1" i="0" u="sng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New SID: Study on MPS for IMS Messaging and SMS services.</a:t>
                      </a:r>
                      <a:endParaRPr lang="zh-CN" altLang="en-US" sz="1100" b="0" i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zh-CN" altLang="en-US" sz="1100" b="0" i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zh-CN" altLang="en-US" sz="1100" b="0" i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zh-CN" altLang="en-US" sz="1100" b="0" i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27846052"/>
                  </a:ext>
                </a:extLst>
              </a:tr>
              <a:tr h="355784">
                <a:tc>
                  <a:txBody>
                    <a:bodyPr/>
                    <a:lstStyle/>
                    <a:p>
                      <a:pPr algn="ctr"/>
                      <a:r>
                        <a:rPr lang="en-US" sz="1100" b="1" i="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10"/>
                        </a:rPr>
                        <a:t>S2-2310032</a:t>
                      </a:r>
                      <a:endParaRPr lang="en-US" sz="1100" b="1" i="0" u="sng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New SID on Multi-Access (Dual 3GPP + ATSSS Enhancements).</a:t>
                      </a:r>
                      <a:endParaRPr lang="zh-CN" altLang="en-US" sz="1100" b="0" i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7.25</a:t>
                      </a:r>
                      <a:endParaRPr lang="zh-CN" altLang="en-US" sz="1100" b="0" i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6.75</a:t>
                      </a:r>
                      <a:endParaRPr lang="zh-CN" altLang="en-US" sz="1100" b="0" i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14</a:t>
                      </a:r>
                      <a:endParaRPr lang="zh-CN" altLang="en-US" sz="1100" b="0" i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304110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43837708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975D355-001B-4B0B-9FEB-E040D999C3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Proposals on high level principles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C08ADB7-01D7-42DD-8127-7713CCB438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4150" y="2036739"/>
            <a:ext cx="11169650" cy="3954029"/>
          </a:xfrm>
        </p:spPr>
        <p:txBody>
          <a:bodyPr/>
          <a:lstStyle/>
          <a:p>
            <a:pPr lvl="0"/>
            <a:r>
              <a:rPr lang="en-US" sz="1800" dirty="0" smtClean="0"/>
              <a:t>For any SID/WID with TU estimation over 14, some WT/sub-WTs should be reduced to assure total TU is below 14. </a:t>
            </a:r>
            <a:endParaRPr lang="en-US" sz="1800" dirty="0"/>
          </a:p>
          <a:p>
            <a:pPr lvl="0"/>
            <a:r>
              <a:rPr lang="en-US" sz="1800" dirty="0" smtClean="0"/>
              <a:t>Considering that resolving a KI for a WT/sub WT within</a:t>
            </a:r>
            <a:r>
              <a:rPr lang="en-US" altLang="zh-CN" sz="1800" dirty="0" smtClean="0"/>
              <a:t> </a:t>
            </a:r>
            <a:r>
              <a:rPr lang="en-US" altLang="zh-CN" sz="1800" dirty="0"/>
              <a:t>0.25 TU (~3.75 </a:t>
            </a:r>
            <a:r>
              <a:rPr lang="en-US" altLang="zh-CN" sz="1800" dirty="0" err="1"/>
              <a:t>TDocs</a:t>
            </a:r>
            <a:r>
              <a:rPr lang="en-US" altLang="zh-CN" sz="1800" dirty="0" smtClean="0"/>
              <a:t>) is not feasible, the granularity of TU estimation for each </a:t>
            </a:r>
            <a:r>
              <a:rPr lang="en-US" altLang="zh-CN" sz="1800" dirty="0"/>
              <a:t>WT/sub WT </a:t>
            </a:r>
            <a:r>
              <a:rPr lang="en-US" altLang="zh-CN" sz="1800" dirty="0" smtClean="0"/>
              <a:t>should be </a:t>
            </a:r>
            <a:r>
              <a:rPr lang="en-US" altLang="zh-CN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0.5</a:t>
            </a:r>
            <a:r>
              <a:rPr lang="en-US" altLang="zh-CN" sz="1800" dirty="0" smtClean="0"/>
              <a:t> TU.</a:t>
            </a:r>
            <a:endParaRPr lang="en-US" sz="1800" dirty="0" smtClean="0"/>
          </a:p>
          <a:p>
            <a:pPr lvl="0"/>
            <a:r>
              <a:rPr lang="en-US" sz="1800" dirty="0" smtClean="0"/>
              <a:t>To assure equal opportunity for the 2</a:t>
            </a:r>
            <a:r>
              <a:rPr lang="en-US" sz="1800" baseline="30000" dirty="0" smtClean="0"/>
              <a:t>nd</a:t>
            </a:r>
            <a:r>
              <a:rPr lang="en-US" sz="1800" dirty="0" smtClean="0"/>
              <a:t> package, at most </a:t>
            </a:r>
            <a:r>
              <a:rPr lang="en-US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</a:t>
            </a:r>
            <a:r>
              <a:rPr lang="en-US" sz="1800" dirty="0" smtClean="0"/>
              <a:t> SIDs of the 1</a:t>
            </a:r>
            <a:r>
              <a:rPr lang="en-US" sz="1800" baseline="30000" dirty="0" smtClean="0"/>
              <a:t>st</a:t>
            </a:r>
            <a:r>
              <a:rPr lang="en-US" sz="1800" dirty="0" smtClean="0"/>
              <a:t> package are approved on SA#101.</a:t>
            </a:r>
          </a:p>
          <a:p>
            <a:pPr lvl="0"/>
            <a:r>
              <a:rPr lang="en-US" sz="1800" dirty="0" smtClean="0"/>
              <a:t>T</a:t>
            </a:r>
            <a:r>
              <a:rPr lang="en-US" sz="1800" dirty="0" smtClean="0"/>
              <a:t>otal TU estimation of the 1</a:t>
            </a:r>
            <a:r>
              <a:rPr lang="en-US" sz="1800" baseline="30000" dirty="0" smtClean="0"/>
              <a:t>st</a:t>
            </a:r>
            <a:r>
              <a:rPr lang="en-US" sz="1800" dirty="0" smtClean="0"/>
              <a:t> package should be less than 50% of the total R19 SID/WID TU, i.e. 134/2=</a:t>
            </a:r>
            <a:r>
              <a:rPr lang="en-US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67 </a:t>
            </a:r>
            <a:r>
              <a:rPr lang="en-US" sz="1800" dirty="0"/>
              <a:t>TU</a:t>
            </a:r>
            <a:r>
              <a:rPr lang="en-US" sz="1800" dirty="0" smtClean="0"/>
              <a:t>. </a:t>
            </a:r>
          </a:p>
          <a:p>
            <a:pPr lvl="1"/>
            <a:r>
              <a:rPr lang="en-US" altLang="zh-CN" sz="1600" dirty="0"/>
              <a:t>If less than 5 SIDs are assumed to be approved on SA#101, number of </a:t>
            </a:r>
            <a:r>
              <a:rPr lang="en-US" altLang="zh-CN" sz="1600" dirty="0" smtClean="0"/>
              <a:t>total TU of the 1</a:t>
            </a:r>
            <a:r>
              <a:rPr lang="en-US" altLang="zh-CN" sz="1600" baseline="30000" dirty="0" smtClean="0"/>
              <a:t>st</a:t>
            </a:r>
            <a:r>
              <a:rPr lang="en-US" altLang="zh-CN" sz="1600" dirty="0" smtClean="0"/>
              <a:t> package  </a:t>
            </a:r>
            <a:r>
              <a:rPr lang="en-US" altLang="zh-CN" sz="1600" dirty="0"/>
              <a:t>should be </a:t>
            </a:r>
            <a:r>
              <a:rPr lang="en-US" altLang="zh-CN" sz="1600" dirty="0" smtClean="0"/>
              <a:t>recalculated and should be less than 67.  </a:t>
            </a:r>
            <a:endParaRPr lang="en-US" altLang="zh-CN" sz="1600" dirty="0"/>
          </a:p>
          <a:p>
            <a:pPr lvl="1"/>
            <a:r>
              <a:rPr lang="en-US" sz="1600" dirty="0" smtClean="0"/>
              <a:t>Assuming more than 5 SIDs are approved on SA#101, </a:t>
            </a:r>
            <a:r>
              <a:rPr lang="en-US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44</a:t>
            </a:r>
            <a:r>
              <a:rPr lang="en-US" sz="1600" dirty="0" smtClean="0"/>
              <a:t> TUs are assume</a:t>
            </a:r>
            <a:r>
              <a:rPr lang="en-US" sz="1600" dirty="0" smtClean="0"/>
              <a:t>d to be reduced</a:t>
            </a:r>
            <a:r>
              <a:rPr lang="en-US" altLang="zh-CN" sz="1600" dirty="0"/>
              <a:t> based on the SA2#158 endorsed </a:t>
            </a:r>
            <a:r>
              <a:rPr lang="en-US" altLang="zh-CN" sz="1600" dirty="0" smtClean="0"/>
              <a:t>version</a:t>
            </a:r>
            <a:r>
              <a:rPr lang="en-US" sz="1600" dirty="0" smtClean="0"/>
              <a:t>, which can be achieved by reducing 44/111 = </a:t>
            </a:r>
            <a:r>
              <a:rPr lang="en-US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40% </a:t>
            </a:r>
            <a:r>
              <a:rPr lang="en-US" sz="1600" dirty="0" smtClean="0"/>
              <a:t>TU per SID/WID.</a:t>
            </a:r>
          </a:p>
          <a:p>
            <a:pPr lvl="1"/>
            <a:r>
              <a:rPr lang="en-US" sz="1600" dirty="0" smtClean="0"/>
              <a:t>Percentage of TU reduction per SID/WID is determined based on the latest TU </a:t>
            </a:r>
            <a:r>
              <a:rPr lang="en-US" sz="1600" dirty="0" smtClean="0"/>
              <a:t>estimation of the </a:t>
            </a:r>
            <a:r>
              <a:rPr lang="en-US" sz="1600" dirty="0" smtClean="0"/>
              <a:t>SID proposal submitted to </a:t>
            </a:r>
            <a:r>
              <a:rPr lang="en-US" altLang="zh-CN" sz="1600" dirty="0" smtClean="0"/>
              <a:t>SA#101 and the TU assumed to be reduced for the </a:t>
            </a:r>
            <a:r>
              <a:rPr lang="en-US" altLang="zh-CN" sz="1600" dirty="0"/>
              <a:t>1</a:t>
            </a:r>
            <a:r>
              <a:rPr lang="en-US" altLang="zh-CN" sz="1600" dirty="0" smtClean="0"/>
              <a:t>st package.</a:t>
            </a:r>
          </a:p>
          <a:p>
            <a:r>
              <a:rPr lang="en-US" altLang="zh-CN" sz="1800" dirty="0" smtClean="0"/>
              <a:t>TU reduction may also apply to the SID of the 2</a:t>
            </a:r>
            <a:r>
              <a:rPr lang="en-US" altLang="zh-CN" sz="1800" baseline="30000" dirty="0" smtClean="0"/>
              <a:t>nd</a:t>
            </a:r>
            <a:r>
              <a:rPr lang="en-US" altLang="zh-CN" sz="1800" dirty="0" smtClean="0"/>
              <a:t> package (e.g. SIDs with more than 10 TU) if it is approved on SA#101.</a:t>
            </a:r>
          </a:p>
        </p:txBody>
      </p:sp>
    </p:spTree>
    <p:extLst>
      <p:ext uri="{BB962C8B-B14F-4D97-AF65-F5344CB8AC3E}">
        <p14:creationId xmlns:p14="http://schemas.microsoft.com/office/powerpoint/2010/main" val="2454757193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5CA3727-A4EB-4398-9783-D0148B061093}">
  <ds:schemaRefs>
    <ds:schemaRef ds:uri="http://purl.org/dc/elements/1.1/"/>
    <ds:schemaRef ds:uri="http://schemas.microsoft.com/office/2006/metadata/properties"/>
    <ds:schemaRef ds:uri="679a257e-872f-4c98-9e8a-0a9c104f72cd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http://purl.org/dc/dcmitype/"/>
    <ds:schemaRef ds:uri="http://schemas.openxmlformats.org/package/2006/metadata/core-properties"/>
    <ds:schemaRef ds:uri="280d8efa-eff2-4910-88d2-79ca146720c4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6127</TotalTime>
  <Words>581</Words>
  <Application>Microsoft Office PowerPoint</Application>
  <PresentationFormat>宽屏</PresentationFormat>
  <Paragraphs>73</Paragraphs>
  <Slides>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 </vt:lpstr>
      <vt:lpstr>宋体</vt:lpstr>
      <vt:lpstr>Arial</vt:lpstr>
      <vt:lpstr>Calibri</vt:lpstr>
      <vt:lpstr>Calibri Light</vt:lpstr>
      <vt:lpstr>Times New Roman</vt:lpstr>
      <vt:lpstr>Office Theme</vt:lpstr>
      <vt:lpstr> Proposal on TU management of the 2 SA2 R19 packages</vt:lpstr>
      <vt:lpstr>Background</vt:lpstr>
      <vt:lpstr>TU estimation of the 1st package</vt:lpstr>
      <vt:lpstr>Proposals on high level principles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Mi4</cp:lastModifiedBy>
  <cp:revision>666</cp:revision>
  <dcterms:created xsi:type="dcterms:W3CDTF">2010-02-05T13:52:04Z</dcterms:created>
  <dcterms:modified xsi:type="dcterms:W3CDTF">2023-09-06T14:41:24Z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_2015_ms_pID_725343">
    <vt:lpwstr>(3)8EG1w36Pd2lcg365qlrIanBH1Oi24owyTqyPfDt2XkGw2ypl1ZOrLgYBsKBnKZqTUZBZ6IgZ rhStJPGEuoZYJEQ5+toS9+pyG79DuberD/bScFjOYzelonT6pMwSJRF/tA/G7L3SQHfj5gmT +3n5h9Mn3PoP/olIIr413kbJEgmGzzWkszIkeJM69z8H020ORIy0dbKOYuTnMXhchFgYtc9k Bni+e22HWoGkd6e0mu</vt:lpwstr>
  </property>
  <property fmtid="{D5CDD505-2E9C-101B-9397-08002B2CF9AE}" pid="4" name="_2015_ms_pID_7253431">
    <vt:lpwstr>ACTrrPX3F0Tr69IUK6hW8SygS5F+vfOAStjosoDRZ+itp3C4MRuj17 6suaMWmCVtqkEodtP/pcrCLUBLfFZ2YZTXxj3qNXL+9GnPwzoOn3QfOKT+ZIIzeOup2P5y7x 1W95ybsZBaUUG2GsF+NMkT2i+EE0+uDWFPIBvXb/i0EcVVl4dpYPEWOq8FC70LirQfmA0yBr hDe6Uss9wHQ8XYQaZC1wKfJA7RhQdNHfK9FL</vt:lpwstr>
  </property>
  <property fmtid="{D5CDD505-2E9C-101B-9397-08002B2CF9AE}" pid="5" name="_2015_ms_pID_7253432">
    <vt:lpwstr>XQ==</vt:lpwstr>
  </property>
  <property fmtid="{D5CDD505-2E9C-101B-9397-08002B2CF9AE}" pid="6" name="CWMa324d8404cb011ee80003d5100003c51">
    <vt:lpwstr>CWMvSsoE1x+hmLS4iiGS0ygVHzyjSqya/lFKul9afm6GmNfUAWZP6/8yAXEqzbfKdKpO7OtJKyNB/8eS3fL74YqQQ==</vt:lpwstr>
  </property>
</Properties>
</file>